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50" d="100"/>
          <a:sy n="50" d="100"/>
        </p:scale>
        <p:origin x="1092" y="4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32266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433066" y="950000"/>
            <a:ext cx="7250668" cy="20218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7454"/>
              </a:lnSpc>
              <a:buNone/>
            </a:pPr>
            <a:r>
              <a:rPr lang="en-US" sz="5963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Introduction to Pointers in C language</a:t>
            </a:r>
            <a:endParaRPr lang="en-US" sz="5963" dirty="0"/>
          </a:p>
        </p:txBody>
      </p:sp>
      <p:sp>
        <p:nvSpPr>
          <p:cNvPr id="6" name="Text 2"/>
          <p:cNvSpPr/>
          <p:nvPr/>
        </p:nvSpPr>
        <p:spPr>
          <a:xfrm>
            <a:off x="6433066" y="3518296"/>
            <a:ext cx="7250668" cy="24231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81"/>
              </a:lnSpc>
              <a:buNone/>
            </a:pPr>
            <a:r>
              <a:rPr lang="en-US" sz="1988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Pointers </a:t>
            </a:r>
            <a:r>
              <a:rPr lang="en-US" sz="1988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are one of the core components of the C programming language. A pointer can be used to store the </a:t>
            </a:r>
            <a:r>
              <a:rPr lang="en-US" sz="1988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memory address </a:t>
            </a:r>
            <a:r>
              <a:rPr lang="en-US" sz="1988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of other variables, functions, or even other pointers. The use of pointers allows low-level memory access, dynamic memory allocation, and many other functionality in C.</a:t>
            </a:r>
            <a:endParaRPr lang="en-US" sz="1988" dirty="0"/>
          </a:p>
        </p:txBody>
      </p:sp>
      <p:sp>
        <p:nvSpPr>
          <p:cNvPr id="7" name="Text 3"/>
          <p:cNvSpPr/>
          <p:nvPr/>
        </p:nvSpPr>
        <p:spPr>
          <a:xfrm>
            <a:off x="6433066" y="6875740"/>
            <a:ext cx="7250668" cy="40386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81"/>
              </a:lnSpc>
              <a:buNone/>
            </a:pPr>
            <a:endParaRPr lang="en-US" sz="1988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1"/>
            <a:ext cx="14630400" cy="8229600"/>
          </a:xfrm>
          <a:prstGeom prst="rect">
            <a:avLst/>
          </a:prstGeom>
          <a:solidFill>
            <a:srgbClr val="0A0A0A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433066" y="694134"/>
            <a:ext cx="7250668" cy="28399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7454"/>
              </a:lnSpc>
              <a:buNone/>
            </a:pPr>
            <a:r>
              <a:rPr lang="en-US" sz="5963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Definition of Pointer in C Language</a:t>
            </a:r>
            <a:endParaRPr lang="en-US" sz="5963" dirty="0"/>
          </a:p>
        </p:txBody>
      </p:sp>
      <p:sp>
        <p:nvSpPr>
          <p:cNvPr id="6" name="Text 2"/>
          <p:cNvSpPr/>
          <p:nvPr/>
        </p:nvSpPr>
        <p:spPr>
          <a:xfrm>
            <a:off x="6433066" y="3912751"/>
            <a:ext cx="7250668" cy="20193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81"/>
              </a:lnSpc>
              <a:buNone/>
            </a:pPr>
            <a:r>
              <a:rPr lang="en-US" sz="1988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Pointer </a:t>
            </a:r>
            <a:r>
              <a:rPr lang="en-US" sz="1988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is a variable that stores the memory address of another variable. It is used to access the value of a variable indirectly, by using the memory address instead of the variable itself. Understanding pointers is crucial for writing efficient and powerful C programs.</a:t>
            </a:r>
            <a:endParaRPr lang="en-US" sz="1988" dirty="0"/>
          </a:p>
        </p:txBody>
      </p:sp>
      <p:sp>
        <p:nvSpPr>
          <p:cNvPr id="7" name="Text 3"/>
          <p:cNvSpPr/>
          <p:nvPr/>
        </p:nvSpPr>
        <p:spPr>
          <a:xfrm>
            <a:off x="6433066" y="6216015"/>
            <a:ext cx="7250668" cy="161544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81"/>
              </a:lnSpc>
              <a:buNone/>
            </a:pPr>
            <a:r>
              <a:rPr lang="en-US" sz="1988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Also we can define</a:t>
            </a:r>
            <a:r>
              <a:rPr lang="en-US" sz="1988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: </a:t>
            </a:r>
            <a:r>
              <a:rPr lang="en-US" sz="1988" i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 pointer is defined as a derived data type that can store the address of other C variables or a memory location. We can access and manipulate the data stored in that memory location using pointers.</a:t>
            </a:r>
            <a:endParaRPr lang="en-US" sz="1988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946666" y="1112163"/>
            <a:ext cx="7947303" cy="78890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212"/>
              </a:lnSpc>
              <a:buNone/>
            </a:pPr>
            <a:r>
              <a:rPr lang="en-US" sz="497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Structure of Pointers</a:t>
            </a:r>
            <a:endParaRPr lang="en-US" sz="4970" dirty="0"/>
          </a:p>
        </p:txBody>
      </p:sp>
      <p:sp>
        <p:nvSpPr>
          <p:cNvPr id="6" name="Shape 2"/>
          <p:cNvSpPr/>
          <p:nvPr/>
        </p:nvSpPr>
        <p:spPr>
          <a:xfrm>
            <a:off x="946666" y="2279690"/>
            <a:ext cx="4413528" cy="2901910"/>
          </a:xfrm>
          <a:prstGeom prst="roundRect">
            <a:avLst>
              <a:gd name="adj" fmla="val 4213"/>
            </a:avLst>
          </a:prstGeom>
          <a:solidFill>
            <a:srgbClr val="740B0B"/>
          </a:solidFill>
          <a:ln w="15240">
            <a:solidFill>
              <a:srgbClr val="8D2424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1214318" y="2547342"/>
            <a:ext cx="3194923" cy="39433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06"/>
              </a:lnSpc>
              <a:buNone/>
            </a:pPr>
            <a:r>
              <a:rPr lang="en-US" sz="2485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Memory Address</a:t>
            </a:r>
            <a:endParaRPr lang="en-US" sz="2485" dirty="0"/>
          </a:p>
        </p:txBody>
      </p:sp>
      <p:sp>
        <p:nvSpPr>
          <p:cNvPr id="8" name="Text 4"/>
          <p:cNvSpPr/>
          <p:nvPr/>
        </p:nvSpPr>
        <p:spPr>
          <a:xfrm>
            <a:off x="1214318" y="3093125"/>
            <a:ext cx="3878223" cy="121158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81"/>
              </a:lnSpc>
              <a:buNone/>
            </a:pPr>
            <a:r>
              <a:rPr lang="en-US" sz="1988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Pointers store the memory address of a variable, allowing direct access to its value.</a:t>
            </a:r>
            <a:endParaRPr lang="en-US" sz="1988" dirty="0"/>
          </a:p>
        </p:txBody>
      </p:sp>
      <p:sp>
        <p:nvSpPr>
          <p:cNvPr id="9" name="Shape 5"/>
          <p:cNvSpPr/>
          <p:nvPr/>
        </p:nvSpPr>
        <p:spPr>
          <a:xfrm>
            <a:off x="5612606" y="2279690"/>
            <a:ext cx="4413528" cy="2901910"/>
          </a:xfrm>
          <a:prstGeom prst="roundRect">
            <a:avLst>
              <a:gd name="adj" fmla="val 4213"/>
            </a:avLst>
          </a:prstGeom>
          <a:solidFill>
            <a:srgbClr val="740B0B"/>
          </a:solidFill>
          <a:ln w="15240">
            <a:solidFill>
              <a:srgbClr val="8D2424"/>
            </a:solidFill>
            <a:prstDash val="solid"/>
          </a:ln>
        </p:spPr>
      </p:sp>
      <p:sp>
        <p:nvSpPr>
          <p:cNvPr id="10" name="Text 6"/>
          <p:cNvSpPr/>
          <p:nvPr/>
        </p:nvSpPr>
        <p:spPr>
          <a:xfrm>
            <a:off x="5880259" y="2547342"/>
            <a:ext cx="2524482" cy="39433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06"/>
              </a:lnSpc>
              <a:buNone/>
            </a:pPr>
            <a:r>
              <a:rPr lang="en-US" sz="2485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Data Type</a:t>
            </a:r>
            <a:endParaRPr lang="en-US" sz="2485" dirty="0"/>
          </a:p>
        </p:txBody>
      </p:sp>
      <p:sp>
        <p:nvSpPr>
          <p:cNvPr id="11" name="Text 7"/>
          <p:cNvSpPr/>
          <p:nvPr/>
        </p:nvSpPr>
        <p:spPr>
          <a:xfrm>
            <a:off x="5880259" y="3093125"/>
            <a:ext cx="3878223" cy="161544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81"/>
              </a:lnSpc>
              <a:buNone/>
            </a:pPr>
            <a:r>
              <a:rPr lang="en-US" sz="1988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Pointers have a data type associated with the variable they point to, indicating the size of memory to be accessed.</a:t>
            </a:r>
            <a:endParaRPr lang="en-US" sz="1988" dirty="0"/>
          </a:p>
        </p:txBody>
      </p:sp>
      <p:sp>
        <p:nvSpPr>
          <p:cNvPr id="12" name="Shape 8"/>
          <p:cNvSpPr/>
          <p:nvPr/>
        </p:nvSpPr>
        <p:spPr>
          <a:xfrm>
            <a:off x="946666" y="5363766"/>
            <a:ext cx="9079468" cy="1888808"/>
          </a:xfrm>
          <a:prstGeom prst="roundRect">
            <a:avLst>
              <a:gd name="adj" fmla="val 6015"/>
            </a:avLst>
          </a:prstGeom>
          <a:solidFill>
            <a:srgbClr val="740B0B"/>
          </a:solidFill>
          <a:ln w="15240">
            <a:solidFill>
              <a:srgbClr val="8D2424"/>
            </a:solidFill>
            <a:prstDash val="solid"/>
          </a:ln>
        </p:spPr>
      </p:sp>
      <p:sp>
        <p:nvSpPr>
          <p:cNvPr id="13" name="Text 9"/>
          <p:cNvSpPr/>
          <p:nvPr/>
        </p:nvSpPr>
        <p:spPr>
          <a:xfrm>
            <a:off x="1214318" y="5496282"/>
            <a:ext cx="2524482" cy="39433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06"/>
              </a:lnSpc>
              <a:buNone/>
            </a:pPr>
            <a:r>
              <a:rPr lang="en-US" sz="2485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Null Value</a:t>
            </a:r>
            <a:endParaRPr lang="en-US" sz="2485" dirty="0"/>
          </a:p>
        </p:txBody>
      </p:sp>
      <p:sp>
        <p:nvSpPr>
          <p:cNvPr id="14" name="Text 10"/>
          <p:cNvSpPr/>
          <p:nvPr/>
        </p:nvSpPr>
        <p:spPr>
          <a:xfrm>
            <a:off x="1214318" y="6042065"/>
            <a:ext cx="8544163" cy="8077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81"/>
              </a:lnSpc>
              <a:buNone/>
            </a:pPr>
            <a:r>
              <a:rPr lang="en-US" sz="1988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Pointers can be assigned a null value, indicating that they do not currently point to any valid memory address.</a:t>
            </a:r>
            <a:endParaRPr lang="en-US" sz="1988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946666" y="1163360"/>
            <a:ext cx="9079468" cy="157781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212"/>
              </a:lnSpc>
              <a:buNone/>
            </a:pPr>
            <a:r>
              <a:rPr lang="en-US" sz="497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Pointer Declaration and Initialization</a:t>
            </a:r>
            <a:endParaRPr lang="en-US" sz="4970" dirty="0"/>
          </a:p>
        </p:txBody>
      </p:sp>
      <p:sp>
        <p:nvSpPr>
          <p:cNvPr id="6" name="Shape 2"/>
          <p:cNvSpPr/>
          <p:nvPr/>
        </p:nvSpPr>
        <p:spPr>
          <a:xfrm>
            <a:off x="946666" y="3317081"/>
            <a:ext cx="567928" cy="567928"/>
          </a:xfrm>
          <a:prstGeom prst="roundRect">
            <a:avLst>
              <a:gd name="adj" fmla="val 20003"/>
            </a:avLst>
          </a:prstGeom>
          <a:solidFill>
            <a:srgbClr val="740B0B"/>
          </a:solidFill>
          <a:ln w="15240">
            <a:solidFill>
              <a:srgbClr val="8D2424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1119307" y="3364349"/>
            <a:ext cx="222647" cy="47339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727"/>
              </a:lnSpc>
              <a:buNone/>
            </a:pPr>
            <a:r>
              <a:rPr lang="en-US" sz="2982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1</a:t>
            </a:r>
            <a:endParaRPr lang="en-US" sz="2982" dirty="0"/>
          </a:p>
        </p:txBody>
      </p:sp>
      <p:sp>
        <p:nvSpPr>
          <p:cNvPr id="8" name="Text 4"/>
          <p:cNvSpPr/>
          <p:nvPr/>
        </p:nvSpPr>
        <p:spPr>
          <a:xfrm>
            <a:off x="1767007" y="3403759"/>
            <a:ext cx="2524482" cy="39433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06"/>
              </a:lnSpc>
              <a:buNone/>
            </a:pPr>
            <a:r>
              <a:rPr lang="en-US" sz="2485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Syntax</a:t>
            </a:r>
            <a:endParaRPr lang="en-US" sz="2485" dirty="0"/>
          </a:p>
        </p:txBody>
      </p:sp>
      <p:sp>
        <p:nvSpPr>
          <p:cNvPr id="9" name="Text 5"/>
          <p:cNvSpPr/>
          <p:nvPr/>
        </p:nvSpPr>
        <p:spPr>
          <a:xfrm>
            <a:off x="1767007" y="3949541"/>
            <a:ext cx="3593187" cy="12192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81"/>
              </a:lnSpc>
              <a:buNone/>
            </a:pPr>
            <a:r>
              <a:rPr lang="en-US" sz="1988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Pointers are declared using an asterisk (*) before the variable name. Example: </a:t>
            </a:r>
            <a:r>
              <a:rPr lang="en-US" sz="1988" dirty="0">
                <a:solidFill>
                  <a:srgbClr val="FFE5E5"/>
                </a:solidFill>
                <a:highlight>
                  <a:srgbClr val="460707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int *ptr;</a:t>
            </a:r>
            <a:endParaRPr lang="en-US" sz="1988" dirty="0"/>
          </a:p>
        </p:txBody>
      </p:sp>
      <p:sp>
        <p:nvSpPr>
          <p:cNvPr id="10" name="Shape 6"/>
          <p:cNvSpPr/>
          <p:nvPr/>
        </p:nvSpPr>
        <p:spPr>
          <a:xfrm>
            <a:off x="5612606" y="3317081"/>
            <a:ext cx="567928" cy="567928"/>
          </a:xfrm>
          <a:prstGeom prst="roundRect">
            <a:avLst>
              <a:gd name="adj" fmla="val 20003"/>
            </a:avLst>
          </a:prstGeom>
          <a:solidFill>
            <a:srgbClr val="740B0B"/>
          </a:solidFill>
          <a:ln w="15240">
            <a:solidFill>
              <a:srgbClr val="8D2424"/>
            </a:solidFill>
            <a:prstDash val="solid"/>
          </a:ln>
        </p:spPr>
      </p:sp>
      <p:sp>
        <p:nvSpPr>
          <p:cNvPr id="11" name="Text 7"/>
          <p:cNvSpPr/>
          <p:nvPr/>
        </p:nvSpPr>
        <p:spPr>
          <a:xfrm>
            <a:off x="5738455" y="3364349"/>
            <a:ext cx="316230" cy="47339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727"/>
              </a:lnSpc>
              <a:buNone/>
            </a:pPr>
            <a:r>
              <a:rPr lang="en-US" sz="2982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2</a:t>
            </a:r>
            <a:endParaRPr lang="en-US" sz="2982" dirty="0"/>
          </a:p>
        </p:txBody>
      </p:sp>
      <p:sp>
        <p:nvSpPr>
          <p:cNvPr id="12" name="Text 8"/>
          <p:cNvSpPr/>
          <p:nvPr/>
        </p:nvSpPr>
        <p:spPr>
          <a:xfrm>
            <a:off x="6432947" y="3403759"/>
            <a:ext cx="2524482" cy="39433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06"/>
              </a:lnSpc>
              <a:buNone/>
            </a:pPr>
            <a:r>
              <a:rPr lang="en-US" sz="2485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Initialization</a:t>
            </a:r>
            <a:endParaRPr lang="en-US" sz="2485" dirty="0"/>
          </a:p>
        </p:txBody>
      </p:sp>
      <p:sp>
        <p:nvSpPr>
          <p:cNvPr id="13" name="Text 9"/>
          <p:cNvSpPr/>
          <p:nvPr/>
        </p:nvSpPr>
        <p:spPr>
          <a:xfrm>
            <a:off x="6432947" y="3949541"/>
            <a:ext cx="3593187" cy="163068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81"/>
              </a:lnSpc>
              <a:buNone/>
            </a:pPr>
            <a:r>
              <a:rPr lang="en-US" sz="1988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Pointers can be initialized with the address of a variable using the &amp; operator. Example: </a:t>
            </a:r>
            <a:r>
              <a:rPr lang="en-US" sz="1988" dirty="0">
                <a:solidFill>
                  <a:srgbClr val="FFE5E5"/>
                </a:solidFill>
                <a:highlight>
                  <a:srgbClr val="460707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ptr = &amp;num;</a:t>
            </a:r>
            <a:endParaRPr lang="en-US" sz="1988" dirty="0"/>
          </a:p>
        </p:txBody>
      </p:sp>
      <p:sp>
        <p:nvSpPr>
          <p:cNvPr id="14" name="Shape 10"/>
          <p:cNvSpPr/>
          <p:nvPr/>
        </p:nvSpPr>
        <p:spPr>
          <a:xfrm>
            <a:off x="946666" y="6029920"/>
            <a:ext cx="567928" cy="567928"/>
          </a:xfrm>
          <a:prstGeom prst="roundRect">
            <a:avLst>
              <a:gd name="adj" fmla="val 20003"/>
            </a:avLst>
          </a:prstGeom>
          <a:solidFill>
            <a:srgbClr val="740B0B"/>
          </a:solidFill>
          <a:ln w="15240">
            <a:solidFill>
              <a:srgbClr val="8D2424"/>
            </a:solidFill>
            <a:prstDash val="solid"/>
          </a:ln>
        </p:spPr>
      </p:sp>
      <p:sp>
        <p:nvSpPr>
          <p:cNvPr id="15" name="Text 11"/>
          <p:cNvSpPr/>
          <p:nvPr/>
        </p:nvSpPr>
        <p:spPr>
          <a:xfrm>
            <a:off x="1063823" y="6077188"/>
            <a:ext cx="333613" cy="47339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727"/>
              </a:lnSpc>
              <a:buNone/>
            </a:pPr>
            <a:r>
              <a:rPr lang="en-US" sz="2982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3</a:t>
            </a:r>
            <a:endParaRPr lang="en-US" sz="2982" dirty="0"/>
          </a:p>
        </p:txBody>
      </p:sp>
      <p:sp>
        <p:nvSpPr>
          <p:cNvPr id="16" name="Text 12"/>
          <p:cNvSpPr/>
          <p:nvPr/>
        </p:nvSpPr>
        <p:spPr>
          <a:xfrm>
            <a:off x="1767007" y="6116598"/>
            <a:ext cx="4024789" cy="39433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06"/>
              </a:lnSpc>
              <a:buNone/>
            </a:pPr>
            <a:r>
              <a:rPr lang="en-US" sz="2485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Initialization with Null</a:t>
            </a:r>
            <a:endParaRPr lang="en-US" sz="2485" dirty="0"/>
          </a:p>
        </p:txBody>
      </p:sp>
      <p:sp>
        <p:nvSpPr>
          <p:cNvPr id="17" name="Text 13"/>
          <p:cNvSpPr/>
          <p:nvPr/>
        </p:nvSpPr>
        <p:spPr>
          <a:xfrm>
            <a:off x="1767007" y="6662380"/>
            <a:ext cx="8259127" cy="40386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81"/>
              </a:lnSpc>
              <a:buNone/>
            </a:pPr>
            <a:r>
              <a:rPr lang="en-US" sz="1988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Pointers can be initialized with a null value. Example: int *ptr = NULL;</a:t>
            </a:r>
            <a:endParaRPr lang="en-US" sz="1988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946666" y="694134"/>
            <a:ext cx="12737068" cy="109835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212"/>
              </a:lnSpc>
              <a:buNone/>
            </a:pPr>
            <a:r>
              <a:rPr lang="en-US" sz="497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Address-of (&amp;) and Dereference (*) Operators</a:t>
            </a:r>
            <a:endParaRPr lang="en-US" sz="497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6666" y="1796566"/>
            <a:ext cx="3993237" cy="2467928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946666" y="4580009"/>
            <a:ext cx="2524482" cy="39433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106"/>
              </a:lnSpc>
              <a:buNone/>
            </a:pPr>
            <a:r>
              <a:rPr lang="en-US" sz="2485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&amp; Operator</a:t>
            </a:r>
            <a:endParaRPr lang="en-US" sz="2485" dirty="0"/>
          </a:p>
        </p:txBody>
      </p:sp>
      <p:sp>
        <p:nvSpPr>
          <p:cNvPr id="7" name="Text 3"/>
          <p:cNvSpPr/>
          <p:nvPr/>
        </p:nvSpPr>
        <p:spPr>
          <a:xfrm>
            <a:off x="946666" y="5125791"/>
            <a:ext cx="3993237" cy="12192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181"/>
              </a:lnSpc>
              <a:buNone/>
            </a:pPr>
            <a:r>
              <a:rPr lang="en-US" sz="1988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The &amp; operator retrieves the memory address of a variable. Example: </a:t>
            </a:r>
            <a:r>
              <a:rPr lang="en-US" sz="1988" dirty="0">
                <a:solidFill>
                  <a:srgbClr val="FFE5E5"/>
                </a:solidFill>
                <a:highlight>
                  <a:srgbClr val="460707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int *ptr = &amp;num;</a:t>
            </a:r>
            <a:endParaRPr lang="en-US" sz="1988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18522" y="1796566"/>
            <a:ext cx="3993237" cy="2467928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318522" y="4580009"/>
            <a:ext cx="2524482" cy="39433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106"/>
              </a:lnSpc>
              <a:buNone/>
            </a:pPr>
            <a:r>
              <a:rPr lang="en-US" sz="2485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* Operator</a:t>
            </a:r>
            <a:endParaRPr lang="en-US" sz="2485" dirty="0"/>
          </a:p>
        </p:txBody>
      </p:sp>
      <p:sp>
        <p:nvSpPr>
          <p:cNvPr id="10" name="Text 5"/>
          <p:cNvSpPr/>
          <p:nvPr/>
        </p:nvSpPr>
        <p:spPr>
          <a:xfrm>
            <a:off x="5318522" y="5125791"/>
            <a:ext cx="3993237" cy="203454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181"/>
              </a:lnSpc>
              <a:buNone/>
            </a:pPr>
            <a:r>
              <a:rPr lang="en-US" sz="1988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The * operator dereferences a pointer and accesses the value stored at the memory address it points to. Example: </a:t>
            </a:r>
            <a:r>
              <a:rPr lang="en-US" sz="1988" dirty="0">
                <a:solidFill>
                  <a:srgbClr val="FFE5E5"/>
                </a:solidFill>
                <a:highlight>
                  <a:srgbClr val="460707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int value = *ptr;</a:t>
            </a:r>
            <a:endParaRPr lang="en-US" sz="1988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90378" y="1796566"/>
            <a:ext cx="3993356" cy="2468047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690378" y="4580128"/>
            <a:ext cx="3993356" cy="78867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106"/>
              </a:lnSpc>
              <a:buNone/>
            </a:pPr>
            <a:r>
              <a:rPr lang="en-US" sz="2485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* Operator in Assignment</a:t>
            </a:r>
            <a:endParaRPr lang="en-US" sz="2485" dirty="0"/>
          </a:p>
        </p:txBody>
      </p:sp>
      <p:sp>
        <p:nvSpPr>
          <p:cNvPr id="13" name="Text 7"/>
          <p:cNvSpPr/>
          <p:nvPr/>
        </p:nvSpPr>
        <p:spPr>
          <a:xfrm>
            <a:off x="9690378" y="5520245"/>
            <a:ext cx="3993356" cy="20193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181"/>
              </a:lnSpc>
              <a:buNone/>
            </a:pPr>
            <a:r>
              <a:rPr lang="en-US" sz="1988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The * operator can be used in assignment statements to modify the value at the memory address pointed to by a pointer. Example: *ptr = 10;</a:t>
            </a:r>
            <a:endParaRPr lang="en-US" sz="1988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>
              <a:alpha val="80000"/>
            </a:srgbClr>
          </a:solidFill>
          <a:ln/>
        </p:spPr>
      </p:sp>
      <p:sp>
        <p:nvSpPr>
          <p:cNvPr id="6" name="Text 2"/>
          <p:cNvSpPr/>
          <p:nvPr/>
        </p:nvSpPr>
        <p:spPr>
          <a:xfrm>
            <a:off x="946666" y="285750"/>
            <a:ext cx="9861233" cy="78890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212"/>
              </a:lnSpc>
              <a:buNone/>
            </a:pPr>
            <a:r>
              <a:rPr lang="en-US" sz="497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Why Pointers</a:t>
            </a:r>
            <a:endParaRPr lang="en-US" sz="4970" dirty="0"/>
          </a:p>
        </p:txBody>
      </p:sp>
      <p:sp>
        <p:nvSpPr>
          <p:cNvPr id="7" name="Shape 3"/>
          <p:cNvSpPr/>
          <p:nvPr/>
        </p:nvSpPr>
        <p:spPr>
          <a:xfrm>
            <a:off x="7289959" y="1453277"/>
            <a:ext cx="50483" cy="4912757"/>
          </a:xfrm>
          <a:prstGeom prst="roundRect">
            <a:avLst>
              <a:gd name="adj" fmla="val 225034"/>
            </a:avLst>
          </a:prstGeom>
          <a:solidFill>
            <a:srgbClr val="8D2424"/>
          </a:solidFill>
          <a:ln/>
        </p:spPr>
      </p:sp>
      <p:sp>
        <p:nvSpPr>
          <p:cNvPr id="8" name="Shape 4"/>
          <p:cNvSpPr/>
          <p:nvPr/>
        </p:nvSpPr>
        <p:spPr>
          <a:xfrm>
            <a:off x="6147673" y="2161580"/>
            <a:ext cx="883563" cy="50483"/>
          </a:xfrm>
          <a:prstGeom prst="roundRect">
            <a:avLst>
              <a:gd name="adj" fmla="val 225034"/>
            </a:avLst>
          </a:prstGeom>
          <a:solidFill>
            <a:srgbClr val="8D2424"/>
          </a:solidFill>
          <a:ln/>
        </p:spPr>
      </p:sp>
      <p:sp>
        <p:nvSpPr>
          <p:cNvPr id="9" name="Shape 5"/>
          <p:cNvSpPr/>
          <p:nvPr/>
        </p:nvSpPr>
        <p:spPr>
          <a:xfrm>
            <a:off x="7031236" y="1902976"/>
            <a:ext cx="567928" cy="567928"/>
          </a:xfrm>
          <a:prstGeom prst="roundRect">
            <a:avLst>
              <a:gd name="adj" fmla="val 20003"/>
            </a:avLst>
          </a:prstGeom>
          <a:solidFill>
            <a:srgbClr val="740B0B"/>
          </a:solidFill>
          <a:ln w="15240">
            <a:solidFill>
              <a:srgbClr val="8D2424"/>
            </a:solidFill>
            <a:prstDash val="solid"/>
          </a:ln>
        </p:spPr>
      </p:sp>
      <p:sp>
        <p:nvSpPr>
          <p:cNvPr id="10" name="Text 6"/>
          <p:cNvSpPr/>
          <p:nvPr/>
        </p:nvSpPr>
        <p:spPr>
          <a:xfrm>
            <a:off x="7203877" y="1950244"/>
            <a:ext cx="222647" cy="47339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727"/>
              </a:lnSpc>
              <a:buNone/>
            </a:pPr>
            <a:r>
              <a:rPr lang="en-US" sz="2982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1</a:t>
            </a:r>
            <a:endParaRPr lang="en-US" sz="2982" dirty="0"/>
          </a:p>
        </p:txBody>
      </p:sp>
      <p:sp>
        <p:nvSpPr>
          <p:cNvPr id="11" name="Text 7"/>
          <p:cNvSpPr/>
          <p:nvPr/>
        </p:nvSpPr>
        <p:spPr>
          <a:xfrm>
            <a:off x="1409700" y="1958102"/>
            <a:ext cx="4517112" cy="46553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>
              <a:lnSpc>
                <a:spcPts val="3106"/>
              </a:lnSpc>
              <a:buNone/>
            </a:pPr>
            <a:r>
              <a:rPr lang="en-US" sz="2800" b="1" i="0" dirty="0">
                <a:solidFill>
                  <a:schemeClr val="bg1"/>
                </a:solidFill>
                <a:effectLst/>
                <a:latin typeface="Söhne"/>
              </a:rPr>
              <a:t>Dynamic Memory Allocation:</a:t>
            </a:r>
            <a:endParaRPr lang="en-US" sz="2485" dirty="0">
              <a:solidFill>
                <a:schemeClr val="bg1"/>
              </a:solidFill>
            </a:endParaRPr>
          </a:p>
        </p:txBody>
      </p:sp>
      <p:sp>
        <p:nvSpPr>
          <p:cNvPr id="13" name="Shape 9"/>
          <p:cNvSpPr/>
          <p:nvPr/>
        </p:nvSpPr>
        <p:spPr>
          <a:xfrm>
            <a:off x="7599164" y="2834640"/>
            <a:ext cx="883563" cy="50483"/>
          </a:xfrm>
          <a:prstGeom prst="roundRect">
            <a:avLst>
              <a:gd name="adj" fmla="val 225034"/>
            </a:avLst>
          </a:prstGeom>
          <a:solidFill>
            <a:srgbClr val="8D2424"/>
          </a:solidFill>
          <a:ln/>
        </p:spPr>
      </p:sp>
      <p:sp>
        <p:nvSpPr>
          <p:cNvPr id="14" name="Shape 10"/>
          <p:cNvSpPr/>
          <p:nvPr/>
        </p:nvSpPr>
        <p:spPr>
          <a:xfrm>
            <a:off x="7031236" y="2576037"/>
            <a:ext cx="567928" cy="567928"/>
          </a:xfrm>
          <a:prstGeom prst="roundRect">
            <a:avLst>
              <a:gd name="adj" fmla="val 20003"/>
            </a:avLst>
          </a:prstGeom>
          <a:solidFill>
            <a:srgbClr val="740B0B"/>
          </a:solidFill>
          <a:ln w="15240">
            <a:solidFill>
              <a:srgbClr val="8D2424"/>
            </a:solidFill>
            <a:prstDash val="solid"/>
          </a:ln>
        </p:spPr>
      </p:sp>
      <p:sp>
        <p:nvSpPr>
          <p:cNvPr id="15" name="Text 11"/>
          <p:cNvSpPr/>
          <p:nvPr/>
        </p:nvSpPr>
        <p:spPr>
          <a:xfrm>
            <a:off x="7157085" y="2623304"/>
            <a:ext cx="316230" cy="47339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727"/>
              </a:lnSpc>
              <a:buNone/>
            </a:pPr>
            <a:r>
              <a:rPr lang="en-US" sz="2982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2</a:t>
            </a:r>
            <a:endParaRPr lang="en-US" sz="2982" dirty="0"/>
          </a:p>
        </p:txBody>
      </p:sp>
      <p:sp>
        <p:nvSpPr>
          <p:cNvPr id="16" name="Text 12"/>
          <p:cNvSpPr/>
          <p:nvPr/>
        </p:nvSpPr>
        <p:spPr>
          <a:xfrm>
            <a:off x="8669179" y="2662713"/>
            <a:ext cx="4418170" cy="4339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106"/>
              </a:lnSpc>
              <a:buNone/>
            </a:pPr>
            <a:r>
              <a:rPr lang="en-US" sz="2800" b="1" i="0" dirty="0">
                <a:solidFill>
                  <a:schemeClr val="bg1"/>
                </a:solidFill>
                <a:effectLst/>
                <a:latin typeface="Söhne"/>
              </a:rPr>
              <a:t>Efficient Data Manipulation:</a:t>
            </a:r>
            <a:r>
              <a:rPr lang="en-US" sz="2800" b="1" i="0" dirty="0">
                <a:solidFill>
                  <a:srgbClr val="0D0D0D"/>
                </a:solidFill>
                <a:effectLst/>
                <a:latin typeface="Söhne"/>
              </a:rPr>
              <a:t>:</a:t>
            </a:r>
            <a:endParaRPr lang="en-US" sz="2485" dirty="0"/>
          </a:p>
        </p:txBody>
      </p:sp>
      <p:sp>
        <p:nvSpPr>
          <p:cNvPr id="18" name="Shape 14"/>
          <p:cNvSpPr/>
          <p:nvPr/>
        </p:nvSpPr>
        <p:spPr>
          <a:xfrm>
            <a:off x="6147673" y="3510320"/>
            <a:ext cx="883563" cy="50483"/>
          </a:xfrm>
          <a:prstGeom prst="roundRect">
            <a:avLst>
              <a:gd name="adj" fmla="val 225034"/>
            </a:avLst>
          </a:prstGeom>
          <a:solidFill>
            <a:srgbClr val="8D2424"/>
          </a:solidFill>
          <a:ln/>
        </p:spPr>
      </p:sp>
      <p:sp>
        <p:nvSpPr>
          <p:cNvPr id="19" name="Shape 15"/>
          <p:cNvSpPr/>
          <p:nvPr/>
        </p:nvSpPr>
        <p:spPr>
          <a:xfrm>
            <a:off x="7031236" y="3251716"/>
            <a:ext cx="567928" cy="567928"/>
          </a:xfrm>
          <a:prstGeom prst="roundRect">
            <a:avLst>
              <a:gd name="adj" fmla="val 20003"/>
            </a:avLst>
          </a:prstGeom>
          <a:solidFill>
            <a:srgbClr val="740B0B"/>
          </a:solidFill>
          <a:ln w="15240">
            <a:solidFill>
              <a:srgbClr val="8D2424"/>
            </a:solidFill>
            <a:prstDash val="solid"/>
          </a:ln>
        </p:spPr>
      </p:sp>
      <p:sp>
        <p:nvSpPr>
          <p:cNvPr id="20" name="Text 16"/>
          <p:cNvSpPr/>
          <p:nvPr/>
        </p:nvSpPr>
        <p:spPr>
          <a:xfrm>
            <a:off x="7148393" y="3298984"/>
            <a:ext cx="333613" cy="47339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727"/>
              </a:lnSpc>
              <a:buNone/>
            </a:pPr>
            <a:r>
              <a:rPr lang="en-US" sz="2982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3</a:t>
            </a:r>
            <a:endParaRPr lang="en-US" sz="2982" dirty="0"/>
          </a:p>
        </p:txBody>
      </p:sp>
      <p:sp>
        <p:nvSpPr>
          <p:cNvPr id="21" name="Text 17"/>
          <p:cNvSpPr/>
          <p:nvPr/>
        </p:nvSpPr>
        <p:spPr>
          <a:xfrm>
            <a:off x="946666" y="3306842"/>
            <a:ext cx="4980146" cy="46553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>
              <a:lnSpc>
                <a:spcPts val="3106"/>
              </a:lnSpc>
              <a:buNone/>
            </a:pPr>
            <a:r>
              <a:rPr lang="en-US" sz="2800" b="1" i="0" dirty="0">
                <a:solidFill>
                  <a:schemeClr val="bg1"/>
                </a:solidFill>
                <a:effectLst/>
                <a:latin typeface="Söhne"/>
              </a:rPr>
              <a:t>Passing Addresses to Functions:</a:t>
            </a:r>
            <a:endParaRPr lang="en-US" sz="2485" dirty="0">
              <a:solidFill>
                <a:schemeClr val="bg1"/>
              </a:solidFill>
            </a:endParaRPr>
          </a:p>
        </p:txBody>
      </p:sp>
      <p:sp>
        <p:nvSpPr>
          <p:cNvPr id="24" name="Shape 9">
            <a:extLst>
              <a:ext uri="{FF2B5EF4-FFF2-40B4-BE49-F238E27FC236}">
                <a16:creationId xmlns:a16="http://schemas.microsoft.com/office/drawing/2014/main" id="{335CA687-615F-F48C-4135-F372900DA294}"/>
              </a:ext>
            </a:extLst>
          </p:cNvPr>
          <p:cNvSpPr/>
          <p:nvPr/>
        </p:nvSpPr>
        <p:spPr>
          <a:xfrm>
            <a:off x="7599164" y="4183380"/>
            <a:ext cx="883563" cy="50483"/>
          </a:xfrm>
          <a:prstGeom prst="roundRect">
            <a:avLst>
              <a:gd name="adj" fmla="val 225034"/>
            </a:avLst>
          </a:prstGeom>
          <a:solidFill>
            <a:srgbClr val="8D2424"/>
          </a:solidFill>
          <a:ln/>
        </p:spPr>
      </p:sp>
      <p:sp>
        <p:nvSpPr>
          <p:cNvPr id="25" name="Shape 10">
            <a:extLst>
              <a:ext uri="{FF2B5EF4-FFF2-40B4-BE49-F238E27FC236}">
                <a16:creationId xmlns:a16="http://schemas.microsoft.com/office/drawing/2014/main" id="{8E7EFD7D-AF6C-BD5D-D62F-BDE7ABC0420B}"/>
              </a:ext>
            </a:extLst>
          </p:cNvPr>
          <p:cNvSpPr/>
          <p:nvPr/>
        </p:nvSpPr>
        <p:spPr>
          <a:xfrm>
            <a:off x="7031236" y="3924777"/>
            <a:ext cx="567928" cy="567928"/>
          </a:xfrm>
          <a:prstGeom prst="roundRect">
            <a:avLst>
              <a:gd name="adj" fmla="val 20003"/>
            </a:avLst>
          </a:prstGeom>
          <a:solidFill>
            <a:srgbClr val="740B0B"/>
          </a:solidFill>
          <a:ln w="15240">
            <a:solidFill>
              <a:srgbClr val="8D2424"/>
            </a:solidFill>
            <a:prstDash val="solid"/>
          </a:ln>
        </p:spPr>
      </p:sp>
      <p:sp>
        <p:nvSpPr>
          <p:cNvPr id="26" name="Text 11">
            <a:extLst>
              <a:ext uri="{FF2B5EF4-FFF2-40B4-BE49-F238E27FC236}">
                <a16:creationId xmlns:a16="http://schemas.microsoft.com/office/drawing/2014/main" id="{4007E033-28EC-47D2-8B69-FDD25AF55379}"/>
              </a:ext>
            </a:extLst>
          </p:cNvPr>
          <p:cNvSpPr/>
          <p:nvPr/>
        </p:nvSpPr>
        <p:spPr>
          <a:xfrm>
            <a:off x="7157085" y="3972044"/>
            <a:ext cx="316230" cy="47339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727"/>
              </a:lnSpc>
              <a:buNone/>
            </a:pPr>
            <a:r>
              <a:rPr lang="en-US" sz="2982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2</a:t>
            </a:r>
            <a:endParaRPr lang="en-US" sz="2982" dirty="0"/>
          </a:p>
        </p:txBody>
      </p:sp>
      <p:sp>
        <p:nvSpPr>
          <p:cNvPr id="27" name="Text 12">
            <a:extLst>
              <a:ext uri="{FF2B5EF4-FFF2-40B4-BE49-F238E27FC236}">
                <a16:creationId xmlns:a16="http://schemas.microsoft.com/office/drawing/2014/main" id="{19B055C9-13CF-8657-3097-28C129874D00}"/>
              </a:ext>
            </a:extLst>
          </p:cNvPr>
          <p:cNvSpPr/>
          <p:nvPr/>
        </p:nvSpPr>
        <p:spPr>
          <a:xfrm>
            <a:off x="8669178" y="3967757"/>
            <a:ext cx="4418171" cy="47768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106"/>
              </a:lnSpc>
              <a:buNone/>
            </a:pPr>
            <a:r>
              <a:rPr lang="en-US" sz="2800" b="1" i="0" dirty="0">
                <a:solidFill>
                  <a:schemeClr val="bg1"/>
                </a:solidFill>
                <a:effectLst/>
                <a:latin typeface="Söhne"/>
              </a:rPr>
              <a:t>Efficient Array Handling:</a:t>
            </a:r>
            <a:endParaRPr lang="en-US" sz="2485" dirty="0">
              <a:solidFill>
                <a:schemeClr val="bg1"/>
              </a:solidFill>
            </a:endParaRPr>
          </a:p>
        </p:txBody>
      </p:sp>
      <p:sp>
        <p:nvSpPr>
          <p:cNvPr id="28" name="Shape 14">
            <a:extLst>
              <a:ext uri="{FF2B5EF4-FFF2-40B4-BE49-F238E27FC236}">
                <a16:creationId xmlns:a16="http://schemas.microsoft.com/office/drawing/2014/main" id="{9D359FAC-F876-06B1-2739-F7F20271C3A5}"/>
              </a:ext>
            </a:extLst>
          </p:cNvPr>
          <p:cNvSpPr/>
          <p:nvPr/>
        </p:nvSpPr>
        <p:spPr>
          <a:xfrm>
            <a:off x="6147673" y="4856441"/>
            <a:ext cx="883563" cy="50483"/>
          </a:xfrm>
          <a:prstGeom prst="roundRect">
            <a:avLst>
              <a:gd name="adj" fmla="val 225034"/>
            </a:avLst>
          </a:prstGeom>
          <a:solidFill>
            <a:srgbClr val="8D2424"/>
          </a:solidFill>
          <a:ln/>
        </p:spPr>
      </p:sp>
      <p:sp>
        <p:nvSpPr>
          <p:cNvPr id="29" name="Shape 15">
            <a:extLst>
              <a:ext uri="{FF2B5EF4-FFF2-40B4-BE49-F238E27FC236}">
                <a16:creationId xmlns:a16="http://schemas.microsoft.com/office/drawing/2014/main" id="{35AD612A-7704-1940-94C3-42D1D5E14759}"/>
              </a:ext>
            </a:extLst>
          </p:cNvPr>
          <p:cNvSpPr/>
          <p:nvPr/>
        </p:nvSpPr>
        <p:spPr>
          <a:xfrm>
            <a:off x="7031236" y="4597837"/>
            <a:ext cx="567928" cy="567928"/>
          </a:xfrm>
          <a:prstGeom prst="roundRect">
            <a:avLst>
              <a:gd name="adj" fmla="val 20003"/>
            </a:avLst>
          </a:prstGeom>
          <a:solidFill>
            <a:srgbClr val="740B0B"/>
          </a:solidFill>
          <a:ln w="15240">
            <a:solidFill>
              <a:srgbClr val="8D2424"/>
            </a:solidFill>
            <a:prstDash val="solid"/>
          </a:ln>
        </p:spPr>
      </p:sp>
      <p:sp>
        <p:nvSpPr>
          <p:cNvPr id="30" name="Text 16">
            <a:extLst>
              <a:ext uri="{FF2B5EF4-FFF2-40B4-BE49-F238E27FC236}">
                <a16:creationId xmlns:a16="http://schemas.microsoft.com/office/drawing/2014/main" id="{30CDA1D9-689D-2B57-3A53-D7D30A6419CA}"/>
              </a:ext>
            </a:extLst>
          </p:cNvPr>
          <p:cNvSpPr/>
          <p:nvPr/>
        </p:nvSpPr>
        <p:spPr>
          <a:xfrm>
            <a:off x="7148393" y="4645105"/>
            <a:ext cx="333613" cy="47339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727"/>
              </a:lnSpc>
              <a:buNone/>
            </a:pPr>
            <a:r>
              <a:rPr lang="en-US" sz="2982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3</a:t>
            </a:r>
            <a:endParaRPr lang="en-US" sz="2982" dirty="0"/>
          </a:p>
        </p:txBody>
      </p:sp>
      <p:sp>
        <p:nvSpPr>
          <p:cNvPr id="31" name="Text 17">
            <a:extLst>
              <a:ext uri="{FF2B5EF4-FFF2-40B4-BE49-F238E27FC236}">
                <a16:creationId xmlns:a16="http://schemas.microsoft.com/office/drawing/2014/main" id="{AFF45555-EC29-3C6C-731D-9764CBE91B6D}"/>
              </a:ext>
            </a:extLst>
          </p:cNvPr>
          <p:cNvSpPr/>
          <p:nvPr/>
        </p:nvSpPr>
        <p:spPr>
          <a:xfrm>
            <a:off x="946666" y="4652963"/>
            <a:ext cx="4980146" cy="46553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>
              <a:lnSpc>
                <a:spcPts val="3106"/>
              </a:lnSpc>
              <a:buNone/>
            </a:pPr>
            <a:r>
              <a:rPr lang="en-US" sz="2800" b="1" i="0" dirty="0">
                <a:solidFill>
                  <a:schemeClr val="bg1"/>
                </a:solidFill>
                <a:effectLst/>
                <a:latin typeface="Söhne"/>
              </a:rPr>
              <a:t>Dynamic Data Structures:</a:t>
            </a:r>
            <a:endParaRPr lang="en-US" sz="2485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946666" y="1647230"/>
            <a:ext cx="10078283" cy="78890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212"/>
              </a:lnSpc>
              <a:buNone/>
            </a:pPr>
            <a:r>
              <a:rPr lang="en-US" sz="497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Examples of Pointer Usage</a:t>
            </a:r>
            <a:endParaRPr lang="en-US" sz="4970" dirty="0"/>
          </a:p>
        </p:txBody>
      </p:sp>
      <p:sp>
        <p:nvSpPr>
          <p:cNvPr id="5" name="Text 2"/>
          <p:cNvSpPr/>
          <p:nvPr/>
        </p:nvSpPr>
        <p:spPr>
          <a:xfrm>
            <a:off x="946666" y="3067169"/>
            <a:ext cx="3834646" cy="142017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727"/>
              </a:lnSpc>
              <a:buNone/>
            </a:pPr>
            <a:r>
              <a:rPr lang="en-US" sz="2982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Dynamic Memory Allocation</a:t>
            </a:r>
            <a:endParaRPr lang="en-US" sz="2982" dirty="0"/>
          </a:p>
        </p:txBody>
      </p:sp>
      <p:sp>
        <p:nvSpPr>
          <p:cNvPr id="6" name="Text 3"/>
          <p:cNvSpPr/>
          <p:nvPr/>
        </p:nvSpPr>
        <p:spPr>
          <a:xfrm>
            <a:off x="946666" y="4739759"/>
            <a:ext cx="3834646" cy="161544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81"/>
              </a:lnSpc>
              <a:buNone/>
            </a:pPr>
            <a:r>
              <a:rPr lang="en-US" sz="1988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Pointers allow for the allocation and deallocation of memory at runtime, enabling flexible data structures.</a:t>
            </a:r>
            <a:endParaRPr lang="en-US" sz="1988" dirty="0"/>
          </a:p>
        </p:txBody>
      </p:sp>
      <p:sp>
        <p:nvSpPr>
          <p:cNvPr id="7" name="Text 4"/>
          <p:cNvSpPr/>
          <p:nvPr/>
        </p:nvSpPr>
        <p:spPr>
          <a:xfrm>
            <a:off x="5404723" y="3067169"/>
            <a:ext cx="3834646" cy="142017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727"/>
              </a:lnSpc>
              <a:buNone/>
            </a:pPr>
            <a:r>
              <a:rPr lang="en-US" sz="2982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Passing Pointers to Functions</a:t>
            </a:r>
            <a:endParaRPr lang="en-US" sz="2982" dirty="0"/>
          </a:p>
        </p:txBody>
      </p:sp>
      <p:sp>
        <p:nvSpPr>
          <p:cNvPr id="8" name="Text 5"/>
          <p:cNvSpPr/>
          <p:nvPr/>
        </p:nvSpPr>
        <p:spPr>
          <a:xfrm>
            <a:off x="5404723" y="4739759"/>
            <a:ext cx="3834646" cy="161544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81"/>
              </a:lnSpc>
              <a:buNone/>
            </a:pPr>
            <a:r>
              <a:rPr lang="en-US" sz="1988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By passing memory addresses, functions can directly modify variables, reducing unnecessary copying of data.</a:t>
            </a:r>
            <a:endParaRPr lang="en-US" sz="1988" dirty="0"/>
          </a:p>
        </p:txBody>
      </p:sp>
      <p:sp>
        <p:nvSpPr>
          <p:cNvPr id="9" name="Text 6"/>
          <p:cNvSpPr/>
          <p:nvPr/>
        </p:nvSpPr>
        <p:spPr>
          <a:xfrm>
            <a:off x="9862780" y="3067169"/>
            <a:ext cx="3834646" cy="94678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727"/>
              </a:lnSpc>
              <a:buNone/>
            </a:pPr>
            <a:r>
              <a:rPr lang="en-US" sz="2982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Accessing Array Elements</a:t>
            </a:r>
            <a:endParaRPr lang="en-US" sz="2982" dirty="0"/>
          </a:p>
        </p:txBody>
      </p:sp>
      <p:sp>
        <p:nvSpPr>
          <p:cNvPr id="10" name="Text 7"/>
          <p:cNvSpPr/>
          <p:nvPr/>
        </p:nvSpPr>
        <p:spPr>
          <a:xfrm>
            <a:off x="9862780" y="4266367"/>
            <a:ext cx="3834646" cy="121158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81"/>
              </a:lnSpc>
              <a:buNone/>
            </a:pPr>
            <a:r>
              <a:rPr lang="en-US" sz="1988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Pointers can be used to traverse and manipulate arrays efficiently.</a:t>
            </a:r>
            <a:endParaRPr lang="en-US" sz="1988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946666" y="1763911"/>
            <a:ext cx="12497038" cy="78890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212"/>
              </a:lnSpc>
              <a:buNone/>
            </a:pPr>
            <a:r>
              <a:rPr lang="en-US" sz="497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Exercises for Basic Pointer Skills</a:t>
            </a:r>
            <a:endParaRPr lang="en-US" sz="4970" dirty="0"/>
          </a:p>
        </p:txBody>
      </p:sp>
      <p:sp>
        <p:nvSpPr>
          <p:cNvPr id="5" name="Shape 2"/>
          <p:cNvSpPr/>
          <p:nvPr/>
        </p:nvSpPr>
        <p:spPr>
          <a:xfrm>
            <a:off x="946666" y="3057644"/>
            <a:ext cx="12737068" cy="3408045"/>
          </a:xfrm>
          <a:prstGeom prst="roundRect">
            <a:avLst>
              <a:gd name="adj" fmla="val 3333"/>
            </a:avLst>
          </a:prstGeom>
          <a:noFill/>
          <a:ln w="1524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961906" y="3072884"/>
            <a:ext cx="12706588" cy="112585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7" name="Text 4"/>
          <p:cNvSpPr/>
          <p:nvPr/>
        </p:nvSpPr>
        <p:spPr>
          <a:xfrm>
            <a:off x="1214318" y="3231952"/>
            <a:ext cx="5844659" cy="40386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81"/>
              </a:lnSpc>
              <a:buNone/>
            </a:pPr>
            <a:r>
              <a:rPr lang="en-US" sz="1988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Exercise 1</a:t>
            </a:r>
            <a:endParaRPr lang="en-US" sz="1988" dirty="0"/>
          </a:p>
        </p:txBody>
      </p:sp>
      <p:sp>
        <p:nvSpPr>
          <p:cNvPr id="8" name="Text 5"/>
          <p:cNvSpPr/>
          <p:nvPr/>
        </p:nvSpPr>
        <p:spPr>
          <a:xfrm>
            <a:off x="7571423" y="3231952"/>
            <a:ext cx="5844659" cy="8077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81"/>
              </a:lnSpc>
              <a:buNone/>
            </a:pPr>
            <a:r>
              <a:rPr lang="en-US" sz="1988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Declare a pointer variable named "ptr" of type float.</a:t>
            </a:r>
            <a:endParaRPr lang="en-US" sz="1988" dirty="0"/>
          </a:p>
        </p:txBody>
      </p:sp>
      <p:sp>
        <p:nvSpPr>
          <p:cNvPr id="9" name="Shape 6"/>
          <p:cNvSpPr/>
          <p:nvPr/>
        </p:nvSpPr>
        <p:spPr>
          <a:xfrm>
            <a:off x="961906" y="4198739"/>
            <a:ext cx="12706588" cy="1125855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7"/>
          <p:cNvSpPr/>
          <p:nvPr/>
        </p:nvSpPr>
        <p:spPr>
          <a:xfrm>
            <a:off x="1214318" y="4357807"/>
            <a:ext cx="5844659" cy="40386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81"/>
              </a:lnSpc>
              <a:buNone/>
            </a:pPr>
            <a:r>
              <a:rPr lang="en-US" sz="1988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Exercise 2</a:t>
            </a:r>
            <a:endParaRPr lang="en-US" sz="1988" dirty="0"/>
          </a:p>
        </p:txBody>
      </p:sp>
      <p:sp>
        <p:nvSpPr>
          <p:cNvPr id="11" name="Text 8"/>
          <p:cNvSpPr/>
          <p:nvPr/>
        </p:nvSpPr>
        <p:spPr>
          <a:xfrm>
            <a:off x="7571423" y="4357807"/>
            <a:ext cx="5844659" cy="8077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81"/>
              </a:lnSpc>
              <a:buNone/>
            </a:pPr>
            <a:r>
              <a:rPr lang="en-US" sz="1988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Initialize the pointer "ptr" with the address of a float variable named "num".</a:t>
            </a:r>
            <a:endParaRPr lang="en-US" sz="1988" dirty="0"/>
          </a:p>
        </p:txBody>
      </p:sp>
      <p:sp>
        <p:nvSpPr>
          <p:cNvPr id="12" name="Shape 9"/>
          <p:cNvSpPr/>
          <p:nvPr/>
        </p:nvSpPr>
        <p:spPr>
          <a:xfrm>
            <a:off x="961906" y="5324594"/>
            <a:ext cx="12706588" cy="112585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3" name="Text 10"/>
          <p:cNvSpPr/>
          <p:nvPr/>
        </p:nvSpPr>
        <p:spPr>
          <a:xfrm>
            <a:off x="1214318" y="5483662"/>
            <a:ext cx="5844659" cy="40386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81"/>
              </a:lnSpc>
              <a:buNone/>
            </a:pPr>
            <a:r>
              <a:rPr lang="en-US" sz="1988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Exercise 3</a:t>
            </a:r>
            <a:endParaRPr lang="en-US" sz="1988" dirty="0"/>
          </a:p>
        </p:txBody>
      </p:sp>
      <p:sp>
        <p:nvSpPr>
          <p:cNvPr id="14" name="Text 11"/>
          <p:cNvSpPr/>
          <p:nvPr/>
        </p:nvSpPr>
        <p:spPr>
          <a:xfrm>
            <a:off x="7571423" y="5483662"/>
            <a:ext cx="5844659" cy="8077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81"/>
              </a:lnSpc>
              <a:buNone/>
            </a:pPr>
            <a:r>
              <a:rPr lang="en-US" sz="1988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Assign a value of 10 to the memory location pointed to by "ptr".</a:t>
            </a:r>
            <a:endParaRPr lang="en-US" sz="1988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535</Words>
  <Application>Microsoft Office PowerPoint</Application>
  <PresentationFormat>Custom</PresentationFormat>
  <Paragraphs>62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Consolas</vt:lpstr>
      <vt:lpstr>Dela Gothic One</vt:lpstr>
      <vt:lpstr>DM Sans</vt:lpstr>
      <vt:lpstr>Söhne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AHMAD FAISAL SAHIBZADA</cp:lastModifiedBy>
  <cp:revision>4</cp:revision>
  <dcterms:created xsi:type="dcterms:W3CDTF">2024-02-13T05:04:49Z</dcterms:created>
  <dcterms:modified xsi:type="dcterms:W3CDTF">2024-02-16T05:29:01Z</dcterms:modified>
</cp:coreProperties>
</file>